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1" r:id="rId2"/>
    <p:sldId id="262" r:id="rId3"/>
    <p:sldId id="266" r:id="rId4"/>
    <p:sldId id="272" r:id="rId5"/>
    <p:sldId id="267" r:id="rId6"/>
    <p:sldId id="273" r:id="rId7"/>
    <p:sldId id="268" r:id="rId8"/>
    <p:sldId id="269" r:id="rId9"/>
    <p:sldId id="270" r:id="rId10"/>
    <p:sldId id="271" r:id="rId11"/>
    <p:sldId id="260" r:id="rId12"/>
    <p:sldId id="265" r:id="rId13"/>
    <p:sldId id="26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3/19/2022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6A8662-4913-40A1-8D49-CB7E3E245318}"/>
              </a:ext>
            </a:extLst>
          </p:cNvPr>
          <p:cNvSpPr>
            <a:spLocks noGrp="1"/>
          </p:cNvSpPr>
          <p:nvPr>
            <p:ph type="ctrTitle"/>
          </p:nvPr>
        </p:nvSpPr>
        <p:spPr/>
        <p:txBody>
          <a:bodyPr>
            <a:normAutofit/>
          </a:bodyPr>
          <a:lstStyle/>
          <a:p>
            <a:pPr algn="ctr"/>
            <a:r>
              <a:rPr lang="tr-TR" b="1" dirty="0"/>
              <a:t>HADİSLERİN TARİHSELLİĞİ MESELESİ</a:t>
            </a:r>
          </a:p>
        </p:txBody>
      </p:sp>
      <p:sp>
        <p:nvSpPr>
          <p:cNvPr id="3" name="Alt Başlık 2">
            <a:extLst>
              <a:ext uri="{FF2B5EF4-FFF2-40B4-BE49-F238E27FC236}">
                <a16:creationId xmlns:a16="http://schemas.microsoft.com/office/drawing/2014/main" id="{EFFA6FE3-DC00-4A08-A070-93B12B769494}"/>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4156929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D60A17B-C026-4BA2-9D4F-38AC4C2927D4}"/>
              </a:ext>
            </a:extLst>
          </p:cNvPr>
          <p:cNvSpPr>
            <a:spLocks noGrp="1"/>
          </p:cNvSpPr>
          <p:nvPr>
            <p:ph type="title"/>
          </p:nvPr>
        </p:nvSpPr>
        <p:spPr/>
        <p:txBody>
          <a:bodyPr/>
          <a:lstStyle/>
          <a:p>
            <a:r>
              <a:rPr lang="tr-TR" dirty="0"/>
              <a:t>Fiillerinin Taksimi</a:t>
            </a:r>
          </a:p>
        </p:txBody>
      </p:sp>
      <p:sp>
        <p:nvSpPr>
          <p:cNvPr id="3" name="İçerik Yer Tutucusu 2">
            <a:extLst>
              <a:ext uri="{FF2B5EF4-FFF2-40B4-BE49-F238E27FC236}">
                <a16:creationId xmlns:a16="http://schemas.microsoft.com/office/drawing/2014/main" id="{452216CB-83F5-4225-AAD6-3D0A082663D2}"/>
              </a:ext>
            </a:extLst>
          </p:cNvPr>
          <p:cNvSpPr>
            <a:spLocks noGrp="1"/>
          </p:cNvSpPr>
          <p:nvPr>
            <p:ph idx="1"/>
          </p:nvPr>
        </p:nvSpPr>
        <p:spPr>
          <a:xfrm>
            <a:off x="2589212" y="1491917"/>
            <a:ext cx="8915400" cy="5161546"/>
          </a:xfrm>
        </p:spPr>
        <p:txBody>
          <a:bodyPr>
            <a:normAutofit fontScale="85000" lnSpcReduction="20000"/>
          </a:bodyPr>
          <a:lstStyle/>
          <a:p>
            <a:pPr algn="just">
              <a:lnSpc>
                <a:spcPct val="150000"/>
              </a:lnSpc>
            </a:pPr>
            <a:r>
              <a:rPr lang="tr-TR" sz="2400" dirty="0"/>
              <a:t>Hz. Peygamber’den sadır olan her fiilin </a:t>
            </a:r>
            <a:r>
              <a:rPr lang="tr-TR" sz="2400" dirty="0" err="1"/>
              <a:t>şer’î</a:t>
            </a:r>
            <a:r>
              <a:rPr lang="tr-TR" sz="2400" dirty="0"/>
              <a:t> bir hüküm ifade edip etmediği konusunda İslam bilginleri arasında farklı görüşler mevcuttur. Bazıları Hz. Peygamber’in her fiilinin </a:t>
            </a:r>
            <a:r>
              <a:rPr lang="tr-TR" sz="2400" dirty="0" err="1"/>
              <a:t>şer’î</a:t>
            </a:r>
            <a:r>
              <a:rPr lang="tr-TR" sz="2400" dirty="0"/>
              <a:t> bir hüküm ifade ettiğini ifade ederken, bazıları ise Hz. Peygamber'in bu fiillerini çeşitli yönlerden ayırıma tabi tutmuşlardır. Her fiilinin yapılmasını vacip görenler olduğu gibi, </a:t>
            </a:r>
            <a:r>
              <a:rPr lang="tr-TR" sz="2400" dirty="0" err="1"/>
              <a:t>cibillî</a:t>
            </a:r>
            <a:r>
              <a:rPr lang="tr-TR" sz="2400" dirty="0"/>
              <a:t> fiillerine uymanın </a:t>
            </a:r>
            <a:r>
              <a:rPr lang="tr-TR" sz="2400" dirty="0" err="1"/>
              <a:t>mendup</a:t>
            </a:r>
            <a:r>
              <a:rPr lang="tr-TR" sz="2400" dirty="0"/>
              <a:t> olduğunu ileri sürenler de olmuştur.</a:t>
            </a:r>
          </a:p>
          <a:p>
            <a:pPr algn="just">
              <a:lnSpc>
                <a:spcPct val="150000"/>
              </a:lnSpc>
            </a:pPr>
            <a:r>
              <a:rPr lang="tr-TR" sz="2400" dirty="0"/>
              <a:t>Bağlayıcılık Bakımından </a:t>
            </a:r>
            <a:r>
              <a:rPr lang="tr-TR" sz="2400" dirty="0" err="1"/>
              <a:t>Rasûlullah’ın</a:t>
            </a:r>
            <a:r>
              <a:rPr lang="tr-TR" sz="2400" dirty="0"/>
              <a:t> Davranışları:</a:t>
            </a:r>
          </a:p>
          <a:p>
            <a:pPr algn="just">
              <a:lnSpc>
                <a:spcPct val="150000"/>
              </a:lnSpc>
            </a:pPr>
            <a:r>
              <a:rPr lang="tr-TR" sz="2400" b="1" dirty="0"/>
              <a:t>Beşer, Yönetici, Kadı, Müftü, Peygamber </a:t>
            </a:r>
          </a:p>
          <a:p>
            <a:pPr algn="just">
              <a:lnSpc>
                <a:spcPct val="150000"/>
              </a:lnSpc>
            </a:pPr>
            <a:r>
              <a:rPr lang="tr-TR" sz="2400" dirty="0"/>
              <a:t>Yönetici, kadı, müftü olarak yaptıkları tarihseldir. Ancak </a:t>
            </a:r>
            <a:r>
              <a:rPr lang="tr-TR" sz="2400" dirty="0" err="1"/>
              <a:t>Rasulullah’ın</a:t>
            </a:r>
            <a:r>
              <a:rPr lang="tr-TR" sz="2400" dirty="0"/>
              <a:t> bu fiilleri ve </a:t>
            </a:r>
            <a:r>
              <a:rPr lang="tr-TR" sz="2400" dirty="0" err="1"/>
              <a:t>ictihadları</a:t>
            </a:r>
            <a:r>
              <a:rPr lang="tr-TR" sz="2400" dirty="0"/>
              <a:t> korunmuştur. </a:t>
            </a:r>
          </a:p>
          <a:p>
            <a:pPr algn="just"/>
            <a:endParaRPr lang="tr-TR" sz="2400" dirty="0"/>
          </a:p>
          <a:p>
            <a:pPr algn="just"/>
            <a:endParaRPr lang="tr-TR" sz="2200" dirty="0"/>
          </a:p>
        </p:txBody>
      </p:sp>
    </p:spTree>
    <p:extLst>
      <p:ext uri="{BB962C8B-B14F-4D97-AF65-F5344CB8AC3E}">
        <p14:creationId xmlns:p14="http://schemas.microsoft.com/office/powerpoint/2010/main" val="2914309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F5BB98-A66C-4FB0-96D5-519793732E2F}"/>
              </a:ext>
            </a:extLst>
          </p:cNvPr>
          <p:cNvSpPr>
            <a:spLocks noGrp="1"/>
          </p:cNvSpPr>
          <p:nvPr>
            <p:ph type="title"/>
          </p:nvPr>
        </p:nvSpPr>
        <p:spPr/>
        <p:txBody>
          <a:bodyPr/>
          <a:lstStyle/>
          <a:p>
            <a:r>
              <a:rPr lang="tr-TR" b="1" dirty="0"/>
              <a:t>Sünnetin Evrenselliği / Tarihselliği / Güncelleştirilmesi Kavramları</a:t>
            </a:r>
          </a:p>
        </p:txBody>
      </p:sp>
      <p:sp>
        <p:nvSpPr>
          <p:cNvPr id="3" name="İçerik Yer Tutucusu 2">
            <a:extLst>
              <a:ext uri="{FF2B5EF4-FFF2-40B4-BE49-F238E27FC236}">
                <a16:creationId xmlns:a16="http://schemas.microsoft.com/office/drawing/2014/main" id="{8F16FE78-E093-4337-91B3-DBC2CE01C747}"/>
              </a:ext>
            </a:extLst>
          </p:cNvPr>
          <p:cNvSpPr>
            <a:spLocks noGrp="1"/>
          </p:cNvSpPr>
          <p:nvPr>
            <p:ph idx="1"/>
          </p:nvPr>
        </p:nvSpPr>
        <p:spPr>
          <a:xfrm>
            <a:off x="2589212" y="2133599"/>
            <a:ext cx="8915400" cy="4628707"/>
          </a:xfrm>
        </p:spPr>
        <p:txBody>
          <a:bodyPr>
            <a:normAutofit/>
          </a:bodyPr>
          <a:lstStyle/>
          <a:p>
            <a:pPr lvl="0" algn="just">
              <a:lnSpc>
                <a:spcPct val="150000"/>
              </a:lnSpc>
              <a:buClr>
                <a:srgbClr val="A53010"/>
              </a:buClr>
            </a:pPr>
            <a:r>
              <a:rPr lang="tr-TR" sz="2200" b="1" dirty="0">
                <a:solidFill>
                  <a:prstClr val="black">
                    <a:lumMod val="75000"/>
                    <a:lumOff val="25000"/>
                  </a:prstClr>
                </a:solidFill>
              </a:rPr>
              <a:t>Peygamberin davranışlarının dinle ilgili (</a:t>
            </a:r>
            <a:r>
              <a:rPr lang="tr-TR" sz="2200" b="1" dirty="0" err="1">
                <a:solidFill>
                  <a:prstClr val="black">
                    <a:lumMod val="75000"/>
                    <a:lumOff val="25000"/>
                  </a:prstClr>
                </a:solidFill>
              </a:rPr>
              <a:t>peygamberî</a:t>
            </a:r>
            <a:r>
              <a:rPr lang="tr-TR" sz="2200" b="1" dirty="0">
                <a:solidFill>
                  <a:prstClr val="black">
                    <a:lumMod val="75000"/>
                    <a:lumOff val="25000"/>
                  </a:prstClr>
                </a:solidFill>
              </a:rPr>
              <a:t>) olup olmadığının tespitten sonra ise tarihsel ve evrensel olup olmadığına bakılır.</a:t>
            </a:r>
          </a:p>
          <a:p>
            <a:pPr lvl="0" algn="just">
              <a:lnSpc>
                <a:spcPct val="150000"/>
              </a:lnSpc>
              <a:buClr>
                <a:srgbClr val="A53010"/>
              </a:buClr>
            </a:pPr>
            <a:r>
              <a:rPr lang="tr-TR" sz="2200" dirty="0">
                <a:solidFill>
                  <a:prstClr val="black">
                    <a:lumMod val="75000"/>
                    <a:lumOff val="25000"/>
                  </a:prstClr>
                </a:solidFill>
              </a:rPr>
              <a:t>Evrensellik – Tarihsellik - Güncelleştirme (Yeniye Adapte Etme) </a:t>
            </a:r>
          </a:p>
          <a:p>
            <a:pPr lvl="0" algn="just">
              <a:lnSpc>
                <a:spcPct val="150000"/>
              </a:lnSpc>
              <a:buClr>
                <a:srgbClr val="A53010"/>
              </a:buClr>
            </a:pPr>
            <a:r>
              <a:rPr lang="tr-TR" sz="2200" dirty="0">
                <a:solidFill>
                  <a:prstClr val="black">
                    <a:lumMod val="75000"/>
                    <a:lumOff val="25000"/>
                  </a:prstClr>
                </a:solidFill>
              </a:rPr>
              <a:t>İbadet ve Ahlakla İlgiliyse genel olarak Evrensel kabul edilmiş</a:t>
            </a:r>
          </a:p>
          <a:p>
            <a:pPr lvl="0" algn="just">
              <a:lnSpc>
                <a:spcPct val="150000"/>
              </a:lnSpc>
              <a:buClr>
                <a:srgbClr val="A53010"/>
              </a:buClr>
            </a:pPr>
            <a:r>
              <a:rPr lang="tr-TR" sz="2200" dirty="0">
                <a:solidFill>
                  <a:prstClr val="black">
                    <a:lumMod val="75000"/>
                    <a:lumOff val="25000"/>
                  </a:prstClr>
                </a:solidFill>
              </a:rPr>
              <a:t>Muamelatla İlgiliyse, bazıları bunları tarihsel kabul etmiştir.</a:t>
            </a:r>
          </a:p>
          <a:p>
            <a:pPr marL="0" lvl="0" indent="0" algn="just">
              <a:buClr>
                <a:srgbClr val="A53010"/>
              </a:buClr>
              <a:buNone/>
            </a:pPr>
            <a:endParaRPr lang="tr-TR" sz="2400" dirty="0">
              <a:solidFill>
                <a:prstClr val="black">
                  <a:lumMod val="75000"/>
                  <a:lumOff val="25000"/>
                </a:prstClr>
              </a:solidFill>
            </a:endParaRPr>
          </a:p>
          <a:p>
            <a:pPr lvl="0" algn="just">
              <a:buClr>
                <a:srgbClr val="A53010"/>
              </a:buClr>
            </a:pPr>
            <a:endParaRPr lang="tr-TR" sz="2400" dirty="0">
              <a:solidFill>
                <a:prstClr val="black">
                  <a:lumMod val="75000"/>
                  <a:lumOff val="25000"/>
                </a:prstClr>
              </a:solidFill>
            </a:endParaRPr>
          </a:p>
          <a:p>
            <a:pPr lvl="0">
              <a:buClr>
                <a:srgbClr val="A53010"/>
              </a:buClr>
            </a:pPr>
            <a:endParaRPr lang="tr-TR" sz="2400" dirty="0">
              <a:solidFill>
                <a:prstClr val="black">
                  <a:lumMod val="75000"/>
                  <a:lumOff val="25000"/>
                </a:prstClr>
              </a:solidFill>
            </a:endParaRPr>
          </a:p>
          <a:p>
            <a:pPr lvl="0">
              <a:buClr>
                <a:srgbClr val="A53010"/>
              </a:buClr>
            </a:pPr>
            <a:endParaRPr lang="tr-TR" dirty="0">
              <a:solidFill>
                <a:prstClr val="black">
                  <a:lumMod val="75000"/>
                  <a:lumOff val="25000"/>
                </a:prstClr>
              </a:solidFill>
            </a:endParaRPr>
          </a:p>
          <a:p>
            <a:pPr marL="0" indent="0">
              <a:buNone/>
            </a:pPr>
            <a:endParaRPr lang="tr-TR" dirty="0"/>
          </a:p>
        </p:txBody>
      </p:sp>
    </p:spTree>
    <p:extLst>
      <p:ext uri="{BB962C8B-B14F-4D97-AF65-F5344CB8AC3E}">
        <p14:creationId xmlns:p14="http://schemas.microsoft.com/office/powerpoint/2010/main" val="195028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412F414-3230-40F3-B90E-92B86A72AEFF}"/>
              </a:ext>
            </a:extLst>
          </p:cNvPr>
          <p:cNvSpPr>
            <a:spLocks noGrp="1"/>
          </p:cNvSpPr>
          <p:nvPr>
            <p:ph idx="1"/>
          </p:nvPr>
        </p:nvSpPr>
        <p:spPr>
          <a:xfrm>
            <a:off x="2589212" y="553453"/>
            <a:ext cx="8915400" cy="5955631"/>
          </a:xfrm>
        </p:spPr>
        <p:txBody>
          <a:bodyPr>
            <a:normAutofit/>
          </a:bodyPr>
          <a:lstStyle/>
          <a:p>
            <a:pPr lvl="0" algn="just">
              <a:lnSpc>
                <a:spcPct val="150000"/>
              </a:lnSpc>
              <a:buClr>
                <a:srgbClr val="A53010"/>
              </a:buClr>
            </a:pPr>
            <a:r>
              <a:rPr lang="tr-TR" sz="2400" b="1" dirty="0">
                <a:solidFill>
                  <a:prstClr val="black">
                    <a:lumMod val="75000"/>
                    <a:lumOff val="25000"/>
                  </a:prstClr>
                </a:solidFill>
              </a:rPr>
              <a:t>Örnekler:</a:t>
            </a:r>
          </a:p>
          <a:p>
            <a:pPr lvl="0" algn="just">
              <a:lnSpc>
                <a:spcPct val="150000"/>
              </a:lnSpc>
              <a:buClr>
                <a:srgbClr val="A53010"/>
              </a:buClr>
            </a:pPr>
            <a:r>
              <a:rPr lang="tr-TR" sz="2200" dirty="0" err="1">
                <a:solidFill>
                  <a:prstClr val="black">
                    <a:lumMod val="75000"/>
                    <a:lumOff val="25000"/>
                  </a:prstClr>
                </a:solidFill>
              </a:rPr>
              <a:t>Tıbb</a:t>
            </a:r>
            <a:r>
              <a:rPr lang="tr-TR" sz="2200" dirty="0">
                <a:solidFill>
                  <a:prstClr val="black">
                    <a:lumMod val="75000"/>
                    <a:lumOff val="25000"/>
                  </a:prstClr>
                </a:solidFill>
              </a:rPr>
              <a:t>-ı Nebevi: Hacamat, deve idrarı, çörek otu - Burada evrensel olan tedavi olmaktır.</a:t>
            </a:r>
          </a:p>
          <a:p>
            <a:pPr lvl="0" algn="just">
              <a:lnSpc>
                <a:spcPct val="150000"/>
              </a:lnSpc>
              <a:buClr>
                <a:srgbClr val="A53010"/>
              </a:buClr>
            </a:pPr>
            <a:r>
              <a:rPr lang="tr-TR" sz="2200" dirty="0">
                <a:solidFill>
                  <a:prstClr val="black">
                    <a:lumMod val="75000"/>
                    <a:lumOff val="25000"/>
                  </a:prstClr>
                </a:solidFill>
              </a:rPr>
              <a:t>Yeme-İçme adabı: Elle yeme, yerde oturarak tek kaptan yeme, elleri yalama, tarihsel - İsraf etmeme, </a:t>
            </a:r>
            <a:r>
              <a:rPr lang="tr-TR" sz="2200" dirty="0" err="1">
                <a:solidFill>
                  <a:prstClr val="black">
                    <a:lumMod val="75000"/>
                    <a:lumOff val="25000"/>
                  </a:prstClr>
                </a:solidFill>
              </a:rPr>
              <a:t>hamd</a:t>
            </a:r>
            <a:r>
              <a:rPr lang="tr-TR" sz="2200" dirty="0">
                <a:solidFill>
                  <a:prstClr val="black">
                    <a:lumMod val="75000"/>
                    <a:lumOff val="25000"/>
                  </a:prstClr>
                </a:solidFill>
              </a:rPr>
              <a:t> vs. evrensel olandır</a:t>
            </a:r>
          </a:p>
          <a:p>
            <a:pPr lvl="0" algn="just">
              <a:lnSpc>
                <a:spcPct val="150000"/>
              </a:lnSpc>
              <a:buClr>
                <a:srgbClr val="A53010"/>
              </a:buClr>
            </a:pPr>
            <a:r>
              <a:rPr lang="tr-TR" sz="2200" dirty="0">
                <a:solidFill>
                  <a:prstClr val="black">
                    <a:lumMod val="75000"/>
                    <a:lumOff val="25000"/>
                  </a:prstClr>
                </a:solidFill>
              </a:rPr>
              <a:t>Giyim kuşam: Cübbe giymesi, saçını uzatması, gözüne sürme çekmesi – aşırı lükse kaçmak, gösteriş </a:t>
            </a:r>
          </a:p>
          <a:p>
            <a:pPr algn="just">
              <a:lnSpc>
                <a:spcPct val="150000"/>
              </a:lnSpc>
              <a:buClr>
                <a:srgbClr val="A53010"/>
              </a:buClr>
            </a:pPr>
            <a:r>
              <a:rPr lang="tr-TR" sz="2200" dirty="0">
                <a:solidFill>
                  <a:prstClr val="black">
                    <a:lumMod val="75000"/>
                    <a:lumOff val="25000"/>
                  </a:prstClr>
                </a:solidFill>
              </a:rPr>
              <a:t>Misvak: Misvakla fırçalamak - Ağız Temizliği</a:t>
            </a:r>
          </a:p>
          <a:p>
            <a:pPr lvl="0" algn="just">
              <a:lnSpc>
                <a:spcPct val="150000"/>
              </a:lnSpc>
              <a:buClr>
                <a:srgbClr val="A53010"/>
              </a:buClr>
            </a:pPr>
            <a:r>
              <a:rPr lang="tr-TR" sz="2200" dirty="0">
                <a:solidFill>
                  <a:prstClr val="black">
                    <a:lumMod val="75000"/>
                    <a:lumOff val="25000"/>
                  </a:prstClr>
                </a:solidFill>
              </a:rPr>
              <a:t>Resim Yasağı – Şirk endişesi dolayısıyla tarihseldir. </a:t>
            </a:r>
          </a:p>
          <a:p>
            <a:pPr lvl="0" algn="just">
              <a:buClr>
                <a:srgbClr val="A53010"/>
              </a:buClr>
            </a:pPr>
            <a:endParaRPr lang="tr-TR" sz="2400" dirty="0">
              <a:solidFill>
                <a:prstClr val="black">
                  <a:lumMod val="75000"/>
                  <a:lumOff val="25000"/>
                </a:prstClr>
              </a:solidFill>
            </a:endParaRPr>
          </a:p>
          <a:p>
            <a:pPr lvl="0" algn="just">
              <a:buClr>
                <a:srgbClr val="A53010"/>
              </a:buClr>
            </a:pPr>
            <a:endParaRPr lang="tr-TR" sz="2400" dirty="0">
              <a:solidFill>
                <a:prstClr val="black">
                  <a:lumMod val="75000"/>
                  <a:lumOff val="25000"/>
                </a:prstClr>
              </a:solidFill>
            </a:endParaRPr>
          </a:p>
          <a:p>
            <a:pPr lvl="0" algn="just">
              <a:buClr>
                <a:srgbClr val="A53010"/>
              </a:buClr>
            </a:pPr>
            <a:endParaRPr lang="tr-TR" sz="2400" dirty="0">
              <a:solidFill>
                <a:prstClr val="black">
                  <a:lumMod val="75000"/>
                  <a:lumOff val="25000"/>
                </a:prstClr>
              </a:solidFill>
            </a:endParaRPr>
          </a:p>
          <a:p>
            <a:endParaRPr lang="tr-TR" dirty="0"/>
          </a:p>
        </p:txBody>
      </p:sp>
    </p:spTree>
    <p:extLst>
      <p:ext uri="{BB962C8B-B14F-4D97-AF65-F5344CB8AC3E}">
        <p14:creationId xmlns:p14="http://schemas.microsoft.com/office/powerpoint/2010/main" val="1356130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3C4719-B625-4FDB-8BB3-9CFB8707386E}"/>
              </a:ext>
            </a:extLst>
          </p:cNvPr>
          <p:cNvSpPr>
            <a:spLocks noGrp="1"/>
          </p:cNvSpPr>
          <p:nvPr>
            <p:ph idx="1"/>
          </p:nvPr>
        </p:nvSpPr>
        <p:spPr>
          <a:xfrm>
            <a:off x="2589212" y="1073888"/>
            <a:ext cx="8915400" cy="5411972"/>
          </a:xfrm>
        </p:spPr>
        <p:txBody>
          <a:bodyPr>
            <a:normAutofit fontScale="92500" lnSpcReduction="20000"/>
          </a:bodyPr>
          <a:lstStyle/>
          <a:p>
            <a:pPr lvl="0" algn="just">
              <a:lnSpc>
                <a:spcPct val="150000"/>
              </a:lnSpc>
              <a:buClr>
                <a:srgbClr val="A53010"/>
              </a:buClr>
            </a:pPr>
            <a:r>
              <a:rPr lang="tr-TR" sz="2600" dirty="0">
                <a:solidFill>
                  <a:prstClr val="black">
                    <a:lumMod val="75000"/>
                    <a:lumOff val="25000"/>
                  </a:prstClr>
                </a:solidFill>
              </a:rPr>
              <a:t>Kölelik - Çalışan</a:t>
            </a:r>
          </a:p>
          <a:p>
            <a:pPr lvl="0" algn="just">
              <a:lnSpc>
                <a:spcPct val="150000"/>
              </a:lnSpc>
              <a:buClr>
                <a:srgbClr val="A53010"/>
              </a:buClr>
            </a:pPr>
            <a:r>
              <a:rPr lang="tr-TR" sz="2600" dirty="0">
                <a:solidFill>
                  <a:prstClr val="black">
                    <a:lumMod val="75000"/>
                    <a:lumOff val="25000"/>
                  </a:prstClr>
                </a:solidFill>
              </a:rPr>
              <a:t>Hadler (Hırsızlık, </a:t>
            </a:r>
            <a:r>
              <a:rPr lang="tr-TR" sz="2600" dirty="0" err="1">
                <a:solidFill>
                  <a:prstClr val="black">
                    <a:lumMod val="75000"/>
                    <a:lumOff val="25000"/>
                  </a:prstClr>
                </a:solidFill>
              </a:rPr>
              <a:t>Recm</a:t>
            </a:r>
            <a:r>
              <a:rPr lang="tr-TR" sz="2600" dirty="0">
                <a:solidFill>
                  <a:prstClr val="black">
                    <a:lumMod val="75000"/>
                    <a:lumOff val="25000"/>
                  </a:prstClr>
                </a:solidFill>
              </a:rPr>
              <a:t> cezası) - Adalet</a:t>
            </a:r>
          </a:p>
          <a:p>
            <a:pPr lvl="0" algn="just">
              <a:lnSpc>
                <a:spcPct val="150000"/>
              </a:lnSpc>
              <a:buClr>
                <a:srgbClr val="A53010"/>
              </a:buClr>
            </a:pPr>
            <a:r>
              <a:rPr lang="tr-TR" sz="2600" dirty="0">
                <a:solidFill>
                  <a:prstClr val="black">
                    <a:lumMod val="75000"/>
                    <a:lumOff val="25000"/>
                  </a:prstClr>
                </a:solidFill>
              </a:rPr>
              <a:t>Çok Eşlilik - Adalet</a:t>
            </a:r>
          </a:p>
          <a:p>
            <a:pPr lvl="0" algn="just">
              <a:lnSpc>
                <a:spcPct val="150000"/>
              </a:lnSpc>
              <a:buClr>
                <a:srgbClr val="A53010"/>
              </a:buClr>
            </a:pPr>
            <a:r>
              <a:rPr lang="tr-TR" sz="2600" dirty="0">
                <a:solidFill>
                  <a:prstClr val="black">
                    <a:lumMod val="75000"/>
                    <a:lumOff val="25000"/>
                  </a:prstClr>
                </a:solidFill>
              </a:rPr>
              <a:t>Evlenme Yaşı - Örf </a:t>
            </a:r>
          </a:p>
          <a:p>
            <a:pPr lvl="0" algn="just">
              <a:lnSpc>
                <a:spcPct val="150000"/>
              </a:lnSpc>
              <a:buClr>
                <a:srgbClr val="A53010"/>
              </a:buClr>
            </a:pPr>
            <a:r>
              <a:rPr lang="tr-TR" sz="2600" dirty="0">
                <a:solidFill>
                  <a:prstClr val="black">
                    <a:lumMod val="75000"/>
                    <a:lumOff val="25000"/>
                  </a:prstClr>
                </a:solidFill>
              </a:rPr>
              <a:t>Kadının Tek Yolculuğu - Şartlar</a:t>
            </a:r>
          </a:p>
          <a:p>
            <a:pPr lvl="0" algn="just">
              <a:lnSpc>
                <a:spcPct val="150000"/>
              </a:lnSpc>
              <a:buClr>
                <a:srgbClr val="A53010"/>
              </a:buClr>
            </a:pPr>
            <a:r>
              <a:rPr lang="tr-TR" sz="2600" dirty="0">
                <a:solidFill>
                  <a:prstClr val="black">
                    <a:lumMod val="75000"/>
                    <a:lumOff val="25000"/>
                  </a:prstClr>
                </a:solidFill>
              </a:rPr>
              <a:t>Rüyet-i hilal – Hesap</a:t>
            </a:r>
          </a:p>
          <a:p>
            <a:pPr lvl="0" algn="just">
              <a:lnSpc>
                <a:spcPct val="150000"/>
              </a:lnSpc>
              <a:buClr>
                <a:srgbClr val="A53010"/>
              </a:buClr>
            </a:pPr>
            <a:r>
              <a:rPr lang="tr-TR" sz="2600" dirty="0">
                <a:solidFill>
                  <a:prstClr val="black">
                    <a:lumMod val="75000"/>
                    <a:lumOff val="25000"/>
                  </a:prstClr>
                </a:solidFill>
              </a:rPr>
              <a:t>Zekatın sadece buğday, arpa, hurma ve kuru üzümden alınması</a:t>
            </a:r>
          </a:p>
          <a:p>
            <a:pPr algn="just">
              <a:lnSpc>
                <a:spcPct val="150000"/>
              </a:lnSpc>
              <a:buClr>
                <a:srgbClr val="A53010"/>
              </a:buClr>
            </a:pPr>
            <a:r>
              <a:rPr lang="tr-TR" sz="2600" dirty="0">
                <a:solidFill>
                  <a:prstClr val="black">
                    <a:lumMod val="75000"/>
                    <a:lumOff val="25000"/>
                  </a:prstClr>
                </a:solidFill>
              </a:rPr>
              <a:t>Muhataba göre cevap (Oruç </a:t>
            </a:r>
            <a:r>
              <a:rPr lang="tr-TR" sz="2600" dirty="0" err="1">
                <a:solidFill>
                  <a:prstClr val="black">
                    <a:lumMod val="75000"/>
                    <a:lumOff val="25000"/>
                  </a:prstClr>
                </a:solidFill>
              </a:rPr>
              <a:t>Keffareti</a:t>
            </a:r>
            <a:r>
              <a:rPr lang="tr-TR" sz="2600" dirty="0">
                <a:solidFill>
                  <a:prstClr val="black">
                    <a:lumMod val="75000"/>
                    <a:lumOff val="25000"/>
                  </a:prstClr>
                </a:solidFill>
              </a:rPr>
              <a:t>) </a:t>
            </a:r>
          </a:p>
          <a:p>
            <a:pPr lvl="0" algn="just">
              <a:buClr>
                <a:srgbClr val="A53010"/>
              </a:buClr>
            </a:pPr>
            <a:endParaRPr lang="tr-TR" sz="2600" dirty="0">
              <a:solidFill>
                <a:prstClr val="black">
                  <a:lumMod val="75000"/>
                  <a:lumOff val="25000"/>
                </a:prstClr>
              </a:solidFill>
            </a:endParaRPr>
          </a:p>
          <a:p>
            <a:endParaRPr lang="tr-TR" dirty="0"/>
          </a:p>
        </p:txBody>
      </p:sp>
    </p:spTree>
    <p:extLst>
      <p:ext uri="{BB962C8B-B14F-4D97-AF65-F5344CB8AC3E}">
        <p14:creationId xmlns:p14="http://schemas.microsoft.com/office/powerpoint/2010/main" val="3117868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B169E9-CF05-4E06-97C0-D0C3BA201224}"/>
              </a:ext>
            </a:extLst>
          </p:cNvPr>
          <p:cNvSpPr>
            <a:spLocks noGrp="1"/>
          </p:cNvSpPr>
          <p:nvPr>
            <p:ph type="title"/>
          </p:nvPr>
        </p:nvSpPr>
        <p:spPr>
          <a:xfrm>
            <a:off x="2592925" y="624110"/>
            <a:ext cx="8911687" cy="1119630"/>
          </a:xfrm>
        </p:spPr>
        <p:txBody>
          <a:bodyPr/>
          <a:lstStyle/>
          <a:p>
            <a:r>
              <a:rPr lang="tr-TR" b="1" dirty="0"/>
              <a:t>•	Sünnet nedir? Şekilsel tekrar mı? </a:t>
            </a:r>
          </a:p>
        </p:txBody>
      </p:sp>
      <p:sp>
        <p:nvSpPr>
          <p:cNvPr id="3" name="İçerik Yer Tutucusu 2">
            <a:extLst>
              <a:ext uri="{FF2B5EF4-FFF2-40B4-BE49-F238E27FC236}">
                <a16:creationId xmlns:a16="http://schemas.microsoft.com/office/drawing/2014/main" id="{ADA1D460-CF8F-4C82-BB57-916D80056D29}"/>
              </a:ext>
            </a:extLst>
          </p:cNvPr>
          <p:cNvSpPr>
            <a:spLocks noGrp="1"/>
          </p:cNvSpPr>
          <p:nvPr>
            <p:ph idx="1"/>
          </p:nvPr>
        </p:nvSpPr>
        <p:spPr>
          <a:xfrm>
            <a:off x="2589212" y="1658678"/>
            <a:ext cx="8915400" cy="5029201"/>
          </a:xfrm>
        </p:spPr>
        <p:txBody>
          <a:bodyPr>
            <a:normAutofit fontScale="92500"/>
          </a:bodyPr>
          <a:lstStyle/>
          <a:p>
            <a:pPr algn="just">
              <a:lnSpc>
                <a:spcPct val="150000"/>
              </a:lnSpc>
            </a:pPr>
            <a:r>
              <a:rPr lang="tr-TR" sz="2400" dirty="0"/>
              <a:t>Hz. Peygamber dönemindeki toplumsal şartlardan farklı olarak miladi XVIII. yüzyıldan itibaren eğitim ve öğretim, siyaset, aile yapısı, sosyal hayat gibi her alanda farklı tarihsel, toplumsal, kültürel ve iktisadi değişimler söz konusu olmuştu.</a:t>
            </a:r>
          </a:p>
          <a:p>
            <a:pPr algn="just">
              <a:lnSpc>
                <a:spcPct val="150000"/>
              </a:lnSpc>
            </a:pPr>
            <a:r>
              <a:rPr lang="tr-TR" sz="2400" dirty="0"/>
              <a:t>Hz. Peygamber’i «örnek model» olarak çağa taşırken bize düşen onun </a:t>
            </a:r>
            <a:r>
              <a:rPr lang="tr-TR" sz="2400" b="1" dirty="0"/>
              <a:t>yaptıklarının aynısını yapmak değil</a:t>
            </a:r>
            <a:r>
              <a:rPr lang="tr-TR" sz="2400" dirty="0"/>
              <a:t>, yaptıklarını bugünün şartlan içerisinde yeni bir bakış açısıyla, yeni bir ruhla; aynı hedefleri, temsil ettiği aynı ilkeleri muhafaza etmek şartıyla yeniden yorumlamaktır.</a:t>
            </a:r>
          </a:p>
        </p:txBody>
      </p:sp>
    </p:spTree>
    <p:extLst>
      <p:ext uri="{BB962C8B-B14F-4D97-AF65-F5344CB8AC3E}">
        <p14:creationId xmlns:p14="http://schemas.microsoft.com/office/powerpoint/2010/main" val="2893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28941DB-44C0-4B4F-BC3D-A79BF43A7414}"/>
              </a:ext>
            </a:extLst>
          </p:cNvPr>
          <p:cNvSpPr>
            <a:spLocks noGrp="1"/>
          </p:cNvSpPr>
          <p:nvPr>
            <p:ph idx="1"/>
          </p:nvPr>
        </p:nvSpPr>
        <p:spPr>
          <a:xfrm>
            <a:off x="2589212" y="680484"/>
            <a:ext cx="8915400" cy="6177516"/>
          </a:xfrm>
        </p:spPr>
        <p:txBody>
          <a:bodyPr>
            <a:normAutofit/>
          </a:bodyPr>
          <a:lstStyle/>
          <a:p>
            <a:pPr algn="just">
              <a:lnSpc>
                <a:spcPct val="150000"/>
              </a:lnSpc>
            </a:pPr>
            <a:r>
              <a:rPr lang="tr-TR" sz="2200" dirty="0"/>
              <a:t>Nitekim Hz. Peygamber kendisini </a:t>
            </a:r>
            <a:r>
              <a:rPr lang="tr-TR" sz="2200" b="1" dirty="0"/>
              <a:t>bilinçsizce taklit edenleri uyarmıştır. </a:t>
            </a:r>
            <a:r>
              <a:rPr lang="tr-TR" sz="2200" dirty="0"/>
              <a:t>Bir keresinde namaz kıldırırken ayakkabılarını çıkarıp sol tarafına bırakmıştı. Bunu gören </a:t>
            </a:r>
            <a:r>
              <a:rPr lang="tr-TR" sz="2200" dirty="0" err="1"/>
              <a:t>sahâbîler</a:t>
            </a:r>
            <a:r>
              <a:rPr lang="tr-TR" sz="2200" dirty="0"/>
              <a:t> de aynı şeyi yaparak ayakkabılarını çıkarmıştı. Namaz bitince, Hz. Peygamber «Niçin ayakkabılarınızı çıkardınız?» diye sormuş, onlar da: «Sizin çıkardığınızı gördük, onun için çıkardık.» demişler. O zaman Hz, Peygamber: «Cebrail bana onlarda pislik olduğunu haber verdi.» diye bir açıklama yaparak, örnek alınan davranışın bilinçli yapılması gerektiğine dikkat çekmiş, bilinçsizce yapılan taklit türü davranışlardan sakındırmıştır.</a:t>
            </a:r>
          </a:p>
          <a:p>
            <a:pPr algn="just"/>
            <a:endParaRPr lang="tr-TR" sz="2200" dirty="0"/>
          </a:p>
        </p:txBody>
      </p:sp>
    </p:spTree>
    <p:extLst>
      <p:ext uri="{BB962C8B-B14F-4D97-AF65-F5344CB8AC3E}">
        <p14:creationId xmlns:p14="http://schemas.microsoft.com/office/powerpoint/2010/main" val="1378098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6ACE596-0642-4259-AFAA-E11957C53A67}"/>
              </a:ext>
            </a:extLst>
          </p:cNvPr>
          <p:cNvSpPr>
            <a:spLocks noGrp="1"/>
          </p:cNvSpPr>
          <p:nvPr>
            <p:ph idx="1"/>
          </p:nvPr>
        </p:nvSpPr>
        <p:spPr>
          <a:xfrm>
            <a:off x="2589212" y="861237"/>
            <a:ext cx="8915400" cy="5996763"/>
          </a:xfrm>
        </p:spPr>
        <p:txBody>
          <a:bodyPr>
            <a:normAutofit fontScale="92500"/>
          </a:bodyPr>
          <a:lstStyle/>
          <a:p>
            <a:pPr marL="342900" marR="0" lvl="0" indent="-342900" algn="just" defTabSz="457200" rtl="0" eaLnBrk="1" fontAlgn="auto" latinLnBrk="0" hangingPunct="1">
              <a:lnSpc>
                <a:spcPct val="160000"/>
              </a:lnSpc>
              <a:spcBef>
                <a:spcPts val="1000"/>
              </a:spcBef>
              <a:spcAft>
                <a:spcPts val="0"/>
              </a:spcAft>
              <a:buClr>
                <a:srgbClr val="A53010"/>
              </a:buClr>
              <a:buSzTx/>
              <a:buFont typeface="Wingdings 3" charset="2"/>
              <a:buChar char=""/>
              <a:tabLst/>
              <a:defRPr/>
            </a:pP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Sahabe içerisinde Hz. Peygamber’i örnek almada </a:t>
            </a:r>
            <a:r>
              <a:rPr kumimoji="0" lang="tr-TR" sz="2200" b="1"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lafızcı</a:t>
            </a:r>
            <a:r>
              <a:rPr kumimoji="0" lang="tr-TR" sz="22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ve şekilci bir anlayışı </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benimseyenler vardı. Bu yaklaşımı benimseyenler Hz. Peygamber'in her davranışını sünnet olarak algılamayı ve her yaptığını sebebine ve maksadına bakmaksızın harfiyen uygulamayı tercih etmişlerdir. Onlar Hz. Peygamber'i örnek almada akıl ve tefekkür yerine, sevgi boyutunu ön plana çıkarmışlardır. Bu görüşü benimseyenler Abdullah b. Ömer, Ebu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Hureyre</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Abdullah b.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Amr</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b. el-As. Ebu Zer el-</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Gıfârî</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gibi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sahabilerdir</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a:t>
            </a:r>
          </a:p>
          <a:p>
            <a:pPr marL="342900" marR="0" lvl="0" indent="-342900" algn="just" defTabSz="457200" rtl="0" eaLnBrk="1" fontAlgn="auto" latinLnBrk="0" hangingPunct="1">
              <a:lnSpc>
                <a:spcPct val="160000"/>
              </a:lnSpc>
              <a:spcBef>
                <a:spcPts val="1000"/>
              </a:spcBef>
              <a:spcAft>
                <a:spcPts val="0"/>
              </a:spcAft>
              <a:buClr>
                <a:srgbClr val="A53010"/>
              </a:buClr>
              <a:buSzTx/>
              <a:buFont typeface="Wingdings 3" charset="2"/>
              <a:buChar char=""/>
              <a:tabLst/>
              <a:defRPr/>
            </a:pP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Bu yaklaşımı benimseyen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sahabilerin</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rivayet ettikleri pek çok hadis ve Hz. Peygamber'in örnekliğiyle ilgili birçok konu diğer yaklaşıma sahip bazı sahâbîler tarafından tenkit edilerek düzeltilmiştir.</a:t>
            </a:r>
          </a:p>
          <a:p>
            <a:endParaRPr lang="tr-TR" dirty="0"/>
          </a:p>
        </p:txBody>
      </p:sp>
    </p:spTree>
    <p:extLst>
      <p:ext uri="{BB962C8B-B14F-4D97-AF65-F5344CB8AC3E}">
        <p14:creationId xmlns:p14="http://schemas.microsoft.com/office/powerpoint/2010/main" val="3832998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68C93E2-3028-450E-AEE4-FB46009E1C9C}"/>
              </a:ext>
            </a:extLst>
          </p:cNvPr>
          <p:cNvSpPr>
            <a:spLocks noGrp="1"/>
          </p:cNvSpPr>
          <p:nvPr>
            <p:ph idx="1"/>
          </p:nvPr>
        </p:nvSpPr>
        <p:spPr>
          <a:xfrm>
            <a:off x="2589212" y="659219"/>
            <a:ext cx="8915400" cy="5964865"/>
          </a:xfrm>
        </p:spPr>
        <p:txBody>
          <a:bodyPr>
            <a:normAutofit/>
          </a:bodyPr>
          <a:lstStyle/>
          <a:p>
            <a:pPr algn="just">
              <a:lnSpc>
                <a:spcPct val="150000"/>
              </a:lnSpc>
            </a:pPr>
            <a:r>
              <a:rPr lang="tr-TR" sz="2200" dirty="0"/>
              <a:t>Örneğin, </a:t>
            </a:r>
            <a:r>
              <a:rPr lang="tr-TR" sz="2200" dirty="0" err="1"/>
              <a:t>İbn</a:t>
            </a:r>
            <a:r>
              <a:rPr lang="tr-TR" sz="2200" dirty="0"/>
              <a:t> Ömer, Hz. Peygamber'in Veda Haccı sırasında Mekke yolu üzerindeki «</a:t>
            </a:r>
            <a:r>
              <a:rPr lang="tr-TR" sz="2200" dirty="0" err="1"/>
              <a:t>Muhassab</a:t>
            </a:r>
            <a:r>
              <a:rPr lang="tr-TR" sz="2200" dirty="0"/>
              <a:t>» mevkiinde konaklamasını sünnet olarak telakki ederken, Hz. </a:t>
            </a:r>
            <a:r>
              <a:rPr lang="tr-TR" sz="2200" dirty="0" err="1"/>
              <a:t>Aişe</a:t>
            </a:r>
            <a:r>
              <a:rPr lang="tr-TR" sz="2200" dirty="0"/>
              <a:t> bunun aksine o yerin Medine yoluna çıkarken toplanmaya daha elverişli olduğu için orada konakladığı görüşündedir. </a:t>
            </a:r>
            <a:r>
              <a:rPr lang="tr-TR" sz="2200" dirty="0" err="1"/>
              <a:t>İbn</a:t>
            </a:r>
            <a:r>
              <a:rPr lang="tr-TR" sz="2200" dirty="0"/>
              <a:t> Ömer, Hz. Peygamber’in bir fiili yapmasındaki maksadı belirleme gibi bir endişe taşımamakta, sırf Peygamber yaptığından ve ona olan muhabbetinden dolayı yapmaktadır. Aksine Hz. </a:t>
            </a:r>
            <a:r>
              <a:rPr lang="tr-TR" sz="2200" dirty="0" err="1"/>
              <a:t>Aişe</a:t>
            </a:r>
            <a:r>
              <a:rPr lang="tr-TR" sz="2200" dirty="0"/>
              <a:t> yapılan </a:t>
            </a:r>
            <a:r>
              <a:rPr lang="tr-TR" sz="2200" b="1" dirty="0"/>
              <a:t>fillin maksadını tespit etmekte </a:t>
            </a:r>
            <a:r>
              <a:rPr lang="tr-TR" sz="2200" dirty="0"/>
              <a:t>ve buna göre onun sünnet olup olmadığına karar vermektedir.</a:t>
            </a:r>
          </a:p>
          <a:p>
            <a:pPr algn="just"/>
            <a:endParaRPr lang="tr-TR" sz="2200" dirty="0"/>
          </a:p>
        </p:txBody>
      </p:sp>
    </p:spTree>
    <p:extLst>
      <p:ext uri="{BB962C8B-B14F-4D97-AF65-F5344CB8AC3E}">
        <p14:creationId xmlns:p14="http://schemas.microsoft.com/office/powerpoint/2010/main" val="1461223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A3DFE31-8EC9-4E0D-86B8-13324AB0C0C3}"/>
              </a:ext>
            </a:extLst>
          </p:cNvPr>
          <p:cNvSpPr>
            <a:spLocks noGrp="1"/>
          </p:cNvSpPr>
          <p:nvPr>
            <p:ph idx="1"/>
          </p:nvPr>
        </p:nvSpPr>
        <p:spPr>
          <a:xfrm>
            <a:off x="2589211" y="925033"/>
            <a:ext cx="9042807" cy="5539562"/>
          </a:xfrm>
        </p:spPr>
        <p:txBody>
          <a:bodyPr>
            <a:normAutofit fontScale="92500" lnSpcReduction="20000"/>
          </a:bodyPr>
          <a:lstStyle/>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On yıllık halifeliği boyunca dinî nasları ve Hz. Peygamber’in sünnetini kendi çağının idrakine sunan, nasların altında yatan hikmeti, manayı, ruhu ve ilkeleri uygulamaya sokan Halife Ömer de, Hz. Peygamber'i taklit ve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teşebbühten</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uzak, gerçek anlamda örnek model olarak anlamış ve yaşadığı dönemde etrafına bu anlayışı telkin etmeye çalışmıştır.</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Mesela, Halife Ömer zengin Irak topraklarını fethettiğinde arkadaşları, Hz. Peygamber’in Hayber konusundaki tutumunu hatırlatarak arazinin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cihad</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etmiş gazilere verilmesini talep ettikleri zaman, o, muhtemelen bir asker ve toprak aristokrasisi meydana geleceği endişesi ile buna izin vermemiştir. Hz. Ömer bu şekilde davranmakla hem Kur’an’ın mesajının ruhunu hem de Peygamberin sünnetini uygulamaya koymuştur.</a:t>
            </a:r>
          </a:p>
          <a:p>
            <a:pPr marL="342900" marR="0" lvl="0" indent="-342900" algn="just" defTabSz="457200" rtl="0" eaLnBrk="1" fontAlgn="auto" latinLnBrk="0" hangingPunct="1">
              <a:lnSpc>
                <a:spcPct val="100000"/>
              </a:lnSpc>
              <a:spcBef>
                <a:spcPts val="1000"/>
              </a:spcBef>
              <a:spcAft>
                <a:spcPts val="0"/>
              </a:spcAft>
              <a:buClr>
                <a:srgbClr val="A53010"/>
              </a:buClr>
              <a:buSzTx/>
              <a:buFont typeface="Wingdings 3" charset="2"/>
              <a:buChar char=""/>
              <a:tabLst/>
              <a:defRPr/>
            </a:pPr>
            <a:endPar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endParaRPr>
          </a:p>
          <a:p>
            <a:endParaRPr lang="tr-TR" dirty="0"/>
          </a:p>
        </p:txBody>
      </p:sp>
    </p:spTree>
    <p:extLst>
      <p:ext uri="{BB962C8B-B14F-4D97-AF65-F5344CB8AC3E}">
        <p14:creationId xmlns:p14="http://schemas.microsoft.com/office/powerpoint/2010/main" val="3901509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BFE999D-F85C-4EA9-889E-DD5388654E48}"/>
              </a:ext>
            </a:extLst>
          </p:cNvPr>
          <p:cNvSpPr>
            <a:spLocks noGrp="1"/>
          </p:cNvSpPr>
          <p:nvPr>
            <p:ph idx="1"/>
          </p:nvPr>
        </p:nvSpPr>
        <p:spPr>
          <a:xfrm>
            <a:off x="2589212" y="595423"/>
            <a:ext cx="8915400" cy="6262577"/>
          </a:xfrm>
        </p:spPr>
        <p:txBody>
          <a:bodyPr>
            <a:normAutofit fontScale="92500" lnSpcReduction="10000"/>
          </a:bodyPr>
          <a:lstStyle/>
          <a:p>
            <a:pPr algn="just">
              <a:lnSpc>
                <a:spcPct val="150000"/>
              </a:lnSpc>
            </a:pPr>
            <a:r>
              <a:rPr lang="tr-TR" sz="2200" dirty="0" err="1"/>
              <a:t>Ehl</a:t>
            </a:r>
            <a:r>
              <a:rPr lang="tr-TR" sz="2200" dirty="0"/>
              <a:t>-i Hadis ve </a:t>
            </a:r>
            <a:r>
              <a:rPr lang="tr-TR" sz="2200" dirty="0" err="1"/>
              <a:t>Ehl</a:t>
            </a:r>
            <a:r>
              <a:rPr lang="tr-TR" sz="2200" dirty="0"/>
              <a:t>-i Reyin ilk nüveleri işte bu </a:t>
            </a:r>
            <a:r>
              <a:rPr lang="tr-TR" sz="2200" dirty="0" err="1"/>
              <a:t>sahâbîlerdir</a:t>
            </a:r>
            <a:r>
              <a:rPr lang="tr-TR" sz="2200" dirty="0"/>
              <a:t>. Örnek: Hz. Peygamber’in, zekatın sadece buğday, arpa, hurma ve kuru üzümden alınmasını emrettiğine dair bir rivayete bakarak Abdullah b. Ömer, Muhammed b. </a:t>
            </a:r>
            <a:r>
              <a:rPr lang="tr-TR" sz="2200" dirty="0" err="1"/>
              <a:t>Sîrîn</a:t>
            </a:r>
            <a:r>
              <a:rPr lang="tr-TR" sz="2200" dirty="0"/>
              <a:t>, </a:t>
            </a:r>
            <a:r>
              <a:rPr lang="tr-TR" sz="2200" dirty="0" err="1"/>
              <a:t>Şa’bî</a:t>
            </a:r>
            <a:r>
              <a:rPr lang="tr-TR" sz="2200" dirty="0"/>
              <a:t>, </a:t>
            </a:r>
            <a:r>
              <a:rPr lang="tr-TR" sz="2200" dirty="0" err="1"/>
              <a:t>Ahmed</a:t>
            </a:r>
            <a:r>
              <a:rPr lang="tr-TR" sz="2200" dirty="0"/>
              <a:t> b. </a:t>
            </a:r>
            <a:r>
              <a:rPr lang="tr-TR" sz="2200" dirty="0" err="1"/>
              <a:t>Hanbel</a:t>
            </a:r>
            <a:r>
              <a:rPr lang="tr-TR" sz="2200" dirty="0"/>
              <a:t> vb. alimler zekatın sadece bu dört sınıftan alınacağı görüşünü ileri sürmüşlerdir. Söz konusu alimler zekata konu olan bu tarım ürünlerini belirlerken hadisin </a:t>
            </a:r>
            <a:r>
              <a:rPr lang="tr-TR" sz="2200" b="1" dirty="0"/>
              <a:t>zahirine</a:t>
            </a:r>
            <a:r>
              <a:rPr lang="tr-TR" sz="2200" dirty="0"/>
              <a:t> bağlı kalmışlardır. Oysaki zekattan </a:t>
            </a:r>
            <a:r>
              <a:rPr lang="tr-TR" sz="2200" b="1" dirty="0"/>
              <a:t>maksat</a:t>
            </a:r>
            <a:r>
              <a:rPr lang="tr-TR" sz="2200" dirty="0"/>
              <a:t>, üreticilerin elde ettikleri ürünlerin bir kısmını fakirlere dağıtmalarıdır. Durum bu olunca, Hz. Peygamber'in buğday ve arpa üreticilerine zekatı </a:t>
            </a:r>
            <a:r>
              <a:rPr lang="tr-TR" sz="2200" dirty="0" err="1"/>
              <a:t>vacib</a:t>
            </a:r>
            <a:r>
              <a:rPr lang="tr-TR" sz="2200" dirty="0"/>
              <a:t> kılıp da, pirinç, nohut, mercimek, narenciye ve diğer tarımsal ürün üreticilerini zekattan muaf tutması düşünülemez. Hz. Peygamber’in sadece bu dört tarımsal ürünü zikretmesi ise, o zaman o bölgede bu ürünlerin başlıca üretim çeşitlerini teşkil ediyor olmasıdır. Nitekim </a:t>
            </a:r>
            <a:r>
              <a:rPr lang="tr-TR" sz="2200" dirty="0" err="1"/>
              <a:t>Ehl</a:t>
            </a:r>
            <a:r>
              <a:rPr lang="tr-TR" sz="2200" dirty="0"/>
              <a:t>-i rey olan </a:t>
            </a:r>
            <a:r>
              <a:rPr lang="tr-TR" sz="2200" dirty="0" err="1"/>
              <a:t>Ebû</a:t>
            </a:r>
            <a:r>
              <a:rPr lang="tr-TR" sz="2200" dirty="0"/>
              <a:t> Hanife bu görüşteydi.</a:t>
            </a:r>
          </a:p>
        </p:txBody>
      </p:sp>
    </p:spTree>
    <p:extLst>
      <p:ext uri="{BB962C8B-B14F-4D97-AF65-F5344CB8AC3E}">
        <p14:creationId xmlns:p14="http://schemas.microsoft.com/office/powerpoint/2010/main" val="3421727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E05638-9255-4F6C-B81A-C87FF589BF74}"/>
              </a:ext>
            </a:extLst>
          </p:cNvPr>
          <p:cNvSpPr>
            <a:spLocks noGrp="1"/>
          </p:cNvSpPr>
          <p:nvPr>
            <p:ph type="title"/>
          </p:nvPr>
        </p:nvSpPr>
        <p:spPr/>
        <p:txBody>
          <a:bodyPr/>
          <a:lstStyle/>
          <a:p>
            <a:pPr algn="ctr"/>
            <a:r>
              <a:rPr lang="tr-TR" b="1" dirty="0"/>
              <a:t>Hz. Peygamber’i örnek alma konusunda bazı kavramlar</a:t>
            </a:r>
          </a:p>
        </p:txBody>
      </p:sp>
      <p:sp>
        <p:nvSpPr>
          <p:cNvPr id="3" name="İçerik Yer Tutucusu 2">
            <a:extLst>
              <a:ext uri="{FF2B5EF4-FFF2-40B4-BE49-F238E27FC236}">
                <a16:creationId xmlns:a16="http://schemas.microsoft.com/office/drawing/2014/main" id="{3E0D2E9D-6C96-4F4B-BBA6-74C93F29DC3A}"/>
              </a:ext>
            </a:extLst>
          </p:cNvPr>
          <p:cNvSpPr>
            <a:spLocks noGrp="1"/>
          </p:cNvSpPr>
          <p:nvPr>
            <p:ph idx="1"/>
          </p:nvPr>
        </p:nvSpPr>
        <p:spPr>
          <a:xfrm>
            <a:off x="2589212" y="1905001"/>
            <a:ext cx="8915400" cy="4825408"/>
          </a:xfrm>
        </p:spPr>
        <p:txBody>
          <a:bodyPr>
            <a:noAutofit/>
          </a:bodyPr>
          <a:lstStyle/>
          <a:p>
            <a:pPr algn="just">
              <a:lnSpc>
                <a:spcPct val="130000"/>
              </a:lnSpc>
            </a:pPr>
            <a:r>
              <a:rPr lang="tr-TR" sz="2000" dirty="0"/>
              <a:t>Bu kavramlardan </a:t>
            </a:r>
            <a:r>
              <a:rPr lang="tr-TR" sz="2000" b="1" dirty="0" err="1"/>
              <a:t>teessi</a:t>
            </a:r>
            <a:r>
              <a:rPr lang="tr-TR" sz="2000" dirty="0"/>
              <a:t> (örnek almak), </a:t>
            </a:r>
            <a:r>
              <a:rPr lang="tr-TR" sz="2000" b="1" dirty="0" err="1"/>
              <a:t>ittiba</a:t>
            </a:r>
            <a:r>
              <a:rPr lang="tr-TR" sz="2000" dirty="0"/>
              <a:t> (izlemek, tabi olmak), </a:t>
            </a:r>
            <a:r>
              <a:rPr lang="tr-TR" sz="2000" b="1" dirty="0" err="1"/>
              <a:t>iktida</a:t>
            </a:r>
            <a:r>
              <a:rPr lang="tr-TR" sz="2000" dirty="0"/>
              <a:t> (rehber edinmek) Hz. Peygamber'in davranışlarını bilinçli olarak örnek almayı ifade etmektedir. Bu kavramlar daha ziyade Hz. Peygamber'in fiillerinde </a:t>
            </a:r>
            <a:r>
              <a:rPr lang="tr-TR" sz="2000" dirty="0" err="1"/>
              <a:t>makasıdı</a:t>
            </a:r>
            <a:r>
              <a:rPr lang="tr-TR" sz="2000" dirty="0"/>
              <a:t> ön plana çıkaranlar tarafından kullanılmaktadır. </a:t>
            </a:r>
            <a:r>
              <a:rPr lang="tr-TR" sz="2000" b="1" dirty="0" err="1"/>
              <a:t>Teşebbüh</a:t>
            </a:r>
            <a:r>
              <a:rPr lang="tr-TR" sz="2000" dirty="0"/>
              <a:t> (benzemek) ve </a:t>
            </a:r>
            <a:r>
              <a:rPr lang="tr-TR" sz="2000" b="1" dirty="0"/>
              <a:t>taklit </a:t>
            </a:r>
            <a:r>
              <a:rPr lang="tr-TR" sz="2000" dirty="0"/>
              <a:t>ise ona ait bir davranışı bilinçsiz ve delilsiz olarak harfiyen yerine getirmek manasında kullanılmıştır.</a:t>
            </a:r>
          </a:p>
          <a:p>
            <a:pPr algn="just">
              <a:lnSpc>
                <a:spcPct val="130000"/>
              </a:lnSpc>
            </a:pPr>
            <a:r>
              <a:rPr lang="es-ES" sz="2000" dirty="0"/>
              <a:t>Ebu</a:t>
            </a:r>
            <a:r>
              <a:rPr lang="tr-TR" sz="2000" dirty="0"/>
              <a:t>’l-H</a:t>
            </a:r>
            <a:r>
              <a:rPr lang="es-ES" sz="2000" dirty="0"/>
              <a:t>useyn el-Basr</a:t>
            </a:r>
            <a:r>
              <a:rPr lang="tr-TR" sz="2000" dirty="0"/>
              <a:t>î</a:t>
            </a:r>
            <a:r>
              <a:rPr lang="es-ES" sz="2000" dirty="0"/>
              <a:t> (436/1044)</a:t>
            </a:r>
            <a:r>
              <a:rPr lang="tr-TR" sz="2000" dirty="0"/>
              <a:t> «</a:t>
            </a:r>
            <a:r>
              <a:rPr lang="tr-TR" sz="2000" dirty="0" err="1"/>
              <a:t>teessi»yi</a:t>
            </a:r>
            <a:r>
              <a:rPr lang="tr-TR" sz="2000" dirty="0"/>
              <a:t> şöyle tarif eder: «Hz. Peygamber, fiilini hangi sebep ve maksatla yapmışsa o amaç ve niyet doğrultusunda yapmaktır. Aynı şekilde o bir fiili hangi sebep ve amaçla terk etmişse o amaç doğrultusunda terk etmektir…»</a:t>
            </a:r>
          </a:p>
        </p:txBody>
      </p:sp>
    </p:spTree>
    <p:extLst>
      <p:ext uri="{BB962C8B-B14F-4D97-AF65-F5344CB8AC3E}">
        <p14:creationId xmlns:p14="http://schemas.microsoft.com/office/powerpoint/2010/main" val="3098387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2809701-CDFB-4DE2-BAC9-8B5A4706F819}"/>
              </a:ext>
            </a:extLst>
          </p:cNvPr>
          <p:cNvSpPr>
            <a:spLocks noGrp="1"/>
          </p:cNvSpPr>
          <p:nvPr>
            <p:ph idx="1"/>
          </p:nvPr>
        </p:nvSpPr>
        <p:spPr>
          <a:xfrm>
            <a:off x="2589212" y="616688"/>
            <a:ext cx="8915400" cy="5943600"/>
          </a:xfrm>
        </p:spPr>
        <p:txBody>
          <a:bodyPr>
            <a:noAutofit/>
          </a:bodyPr>
          <a:lstStyle/>
          <a:p>
            <a:pPr algn="just">
              <a:lnSpc>
                <a:spcPct val="150000"/>
              </a:lnSpc>
            </a:pPr>
            <a:r>
              <a:rPr lang="tr-TR" sz="2000" dirty="0"/>
              <a:t>Gazali: «Hz. Peygamber’in yeme, içme, ayakta durma, oturma, bir yere dayanarak oturma ve uzanma gibi </a:t>
            </a:r>
            <a:r>
              <a:rPr lang="tr-TR" sz="2000" dirty="0" err="1"/>
              <a:t>mutad</a:t>
            </a:r>
            <a:r>
              <a:rPr lang="tr-TR" sz="2000" dirty="0"/>
              <a:t> olan fiillerinin hepsi için bir hüküm söz konusu değildir. Bazı </a:t>
            </a:r>
            <a:r>
              <a:rPr lang="tr-TR" sz="2000" dirty="0" err="1"/>
              <a:t>hadisciler</a:t>
            </a:r>
            <a:r>
              <a:rPr lang="tr-TR" sz="2000" dirty="0"/>
              <a:t> bütün fiillerinde Hz. Peygamber’e benzemenin sünnet olduğunu zannetmişlerdir ki bu yanlıştır». Gazali’nin burada eleştirdiği benzeme (</a:t>
            </a:r>
            <a:r>
              <a:rPr lang="tr-TR" sz="2000" dirty="0" err="1"/>
              <a:t>teşebbüh</a:t>
            </a:r>
            <a:r>
              <a:rPr lang="tr-TR" sz="2000" dirty="0"/>
              <a:t>) veya taklittir, yoksa ahlak ve fazilet bakımından onun gibi olmaya çalışmak değildir. Şekil ve suret bakımından benzemeye çalışmaktır. Mesela onun yediklerini, yediği gibi yemek </a:t>
            </a:r>
            <a:r>
              <a:rPr lang="tr-TR" sz="2000" dirty="0" err="1"/>
              <a:t>teşebbüh</a:t>
            </a:r>
            <a:r>
              <a:rPr lang="tr-TR" sz="2000" dirty="0"/>
              <a:t> ve taklittir. Ancak helal bir şeyi onun belirlediği edep kuralları içinde israfa kaçmadan ve tıka basa doymadan yemek, ona tabi olmaktır. </a:t>
            </a:r>
            <a:r>
              <a:rPr lang="tr-TR" sz="2000" b="1" dirty="0"/>
              <a:t>Allah bizden Peygamberi taklit etmemizi veya şeklen ona benzememizi değil, onu rehber edinmemizi (</a:t>
            </a:r>
            <a:r>
              <a:rPr lang="tr-TR" sz="2000" b="1" dirty="0" err="1"/>
              <a:t>iktida</a:t>
            </a:r>
            <a:r>
              <a:rPr lang="tr-TR" sz="2000" b="1" dirty="0"/>
              <a:t>), onu örnek almamızı (</a:t>
            </a:r>
            <a:r>
              <a:rPr lang="tr-TR" sz="2000" b="1" dirty="0" err="1"/>
              <a:t>teessi</a:t>
            </a:r>
            <a:r>
              <a:rPr lang="tr-TR" sz="2000" b="1" dirty="0"/>
              <a:t>) ve ona tabi olmamızı (</a:t>
            </a:r>
            <a:r>
              <a:rPr lang="tr-TR" sz="2000" b="1" dirty="0" err="1"/>
              <a:t>ittiba</a:t>
            </a:r>
            <a:r>
              <a:rPr lang="tr-TR" sz="2000" b="1" dirty="0"/>
              <a:t>) istemektedir.</a:t>
            </a:r>
          </a:p>
        </p:txBody>
      </p:sp>
    </p:spTree>
    <p:extLst>
      <p:ext uri="{BB962C8B-B14F-4D97-AF65-F5344CB8AC3E}">
        <p14:creationId xmlns:p14="http://schemas.microsoft.com/office/powerpoint/2010/main" val="2740890828"/>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1457</TotalTime>
  <Words>1198</Words>
  <Application>Microsoft Office PowerPoint</Application>
  <PresentationFormat>Geniş ekran</PresentationFormat>
  <Paragraphs>44</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Century Gothic</vt:lpstr>
      <vt:lpstr>Wingdings 3</vt:lpstr>
      <vt:lpstr>Duman</vt:lpstr>
      <vt:lpstr>HADİSLERİN TARİHSELLİĞİ MESELESİ</vt:lpstr>
      <vt:lpstr>• Sünnet nedir? Şekilsel tekrar mı? </vt:lpstr>
      <vt:lpstr>PowerPoint Sunusu</vt:lpstr>
      <vt:lpstr>PowerPoint Sunusu</vt:lpstr>
      <vt:lpstr>PowerPoint Sunusu</vt:lpstr>
      <vt:lpstr>PowerPoint Sunusu</vt:lpstr>
      <vt:lpstr>PowerPoint Sunusu</vt:lpstr>
      <vt:lpstr>Hz. Peygamber’i örnek alma konusunda bazı kavramlar</vt:lpstr>
      <vt:lpstr>PowerPoint Sunusu</vt:lpstr>
      <vt:lpstr>Fiillerinin Taksimi</vt:lpstr>
      <vt:lpstr>Sünnetin Evrenselliği / Tarihselliği / Güncelleştirilmesi Kavramları</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dc:creator>
  <cp:lastModifiedBy>Hakem</cp:lastModifiedBy>
  <cp:revision>217</cp:revision>
  <dcterms:created xsi:type="dcterms:W3CDTF">2018-02-26T04:33:37Z</dcterms:created>
  <dcterms:modified xsi:type="dcterms:W3CDTF">2022-03-19T06:50:39Z</dcterms:modified>
</cp:coreProperties>
</file>